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33" r:id="rId4"/>
    <p:sldId id="343" r:id="rId5"/>
    <p:sldId id="338" r:id="rId6"/>
    <p:sldId id="334" r:id="rId7"/>
    <p:sldId id="331" r:id="rId8"/>
    <p:sldId id="339" r:id="rId9"/>
    <p:sldId id="335" r:id="rId10"/>
    <p:sldId id="336" r:id="rId11"/>
    <p:sldId id="341" r:id="rId12"/>
    <p:sldId id="344" r:id="rId13"/>
    <p:sldId id="346" r:id="rId14"/>
    <p:sldId id="329" r:id="rId15"/>
    <p:sldId id="34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8F12B4-9CBF-4D73-8569-A01678585A7D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DBB207-02AE-41CA-813E-231645C2411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Eetadvies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776864" cy="1752600"/>
          </a:xfrm>
        </p:spPr>
        <p:txBody>
          <a:bodyPr/>
          <a:lstStyle/>
          <a:p>
            <a:pPr algn="ctr"/>
            <a:endParaRPr lang="nl-N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4656"/>
            <a:ext cx="8769215" cy="214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Lichamelijke activiteit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76800"/>
          </a:xfrm>
        </p:spPr>
        <p:txBody>
          <a:bodyPr>
            <a:normAutofit/>
          </a:bodyPr>
          <a:lstStyle/>
          <a:p>
            <a:r>
              <a:rPr lang="nl-NL" dirty="0" smtClean="0"/>
              <a:t>Mate van lichamelijke activiteit invloed op energiebehoefte.</a:t>
            </a:r>
          </a:p>
          <a:p>
            <a:r>
              <a:rPr lang="nl-NL" dirty="0" smtClean="0"/>
              <a:t>Bij energiebehoefte van lichamelijke activiteit gaat het om een globaal gemiddelde (want lichamelijke activiteit verschilt uur voor uur en dag voor dag…)</a:t>
            </a:r>
          </a:p>
          <a:p>
            <a:r>
              <a:rPr lang="nl-NL" dirty="0" smtClean="0"/>
              <a:t>Hiervoor wordt uitgegaan van een bepaalde leefstijl met een bepaalde PAL waarde. 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 PAL-waarde (</a:t>
            </a:r>
            <a:r>
              <a:rPr lang="nl-NL" dirty="0" err="1" smtClean="0"/>
              <a:t>Psyical</a:t>
            </a:r>
            <a:r>
              <a:rPr lang="nl-NL" dirty="0" smtClean="0"/>
              <a:t> Activity Level) geeft het niveau van de fysieke activiteit aan bij een specifieke leefstijl.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9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PAL-waarden =</a:t>
            </a:r>
            <a:r>
              <a:rPr lang="nl-NL" i="1" dirty="0" err="1"/>
              <a:t>physical</a:t>
            </a:r>
            <a:r>
              <a:rPr lang="nl-NL" i="1" dirty="0"/>
              <a:t> </a:t>
            </a:r>
            <a:r>
              <a:rPr lang="nl-NL" i="1" dirty="0" err="1"/>
              <a:t>activity</a:t>
            </a:r>
            <a:r>
              <a:rPr lang="nl-NL" i="1" dirty="0"/>
              <a:t> level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55591" cy="26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7544" y="4751498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is de factor waarmee de ruststofwisseling vermenigvuldigd moet worden om het 24-uurs energieverbruik te berekenen.</a:t>
            </a:r>
          </a:p>
          <a:p>
            <a:r>
              <a:rPr lang="nl-NL" sz="2800" b="1" dirty="0" smtClean="0"/>
              <a:t>Ofwel:</a:t>
            </a:r>
            <a:endParaRPr lang="nl-NL" sz="2800" b="1" dirty="0"/>
          </a:p>
          <a:p>
            <a:r>
              <a:rPr lang="nl-NL" sz="2400" dirty="0" smtClean="0"/>
              <a:t>Energiebehoefte = ruststofwisseling x PAL-waarde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372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Lichamelijke </a:t>
            </a:r>
            <a:r>
              <a:rPr lang="nl-NL" dirty="0" smtClean="0"/>
              <a:t>activiteit (extra info)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136232"/>
          </a:xfrm>
        </p:spPr>
        <p:txBody>
          <a:bodyPr/>
          <a:lstStyle/>
          <a:p>
            <a:r>
              <a:rPr lang="nl-NL" dirty="0" smtClean="0"/>
              <a:t>Naast de gemiddelde PAL-waarden is van verschillende activiteiten ook bekend hoeveel energie ze vragen.</a:t>
            </a:r>
          </a:p>
          <a:p>
            <a:r>
              <a:rPr lang="nl-NL" dirty="0" smtClean="0"/>
              <a:t>De het energiegebruik per activiteit is afhankelijk van het lichaamsgewicht en de tijdsduur. Daarom uitgedrukt in kcal of kJ per kg lichaamsgewicht per uur.</a:t>
            </a:r>
          </a:p>
          <a:p>
            <a:r>
              <a:rPr lang="nl-NL" dirty="0" smtClean="0"/>
              <a:t>Voor de ruststofwisseling kun je dan Slapen = 0,9 kcal/kg/uur nemen.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6038332"/>
            <a:ext cx="88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Voor en nadeel van deze methode t.a.v. de berekening met PAL-waardes?</a:t>
            </a:r>
            <a:endParaRPr lang="nl-NL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99" y="3687688"/>
            <a:ext cx="3974969" cy="2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Samenvatting: </a:t>
            </a:r>
            <a:br>
              <a:rPr lang="nl-NL" dirty="0" smtClean="0"/>
            </a:br>
            <a:r>
              <a:rPr lang="nl-NL" dirty="0" smtClean="0"/>
              <a:t>Berekenen totale Energiebehoefte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Hanteren in casussen!!</a:t>
            </a:r>
          </a:p>
          <a:p>
            <a:endParaRPr lang="nl-NL" dirty="0"/>
          </a:p>
          <a:p>
            <a:r>
              <a:rPr lang="nl-NL" sz="2000" b="1" dirty="0" smtClean="0"/>
              <a:t>RUSTSTOFWISSELING</a:t>
            </a:r>
            <a:r>
              <a:rPr lang="nl-NL" b="1" dirty="0" smtClean="0"/>
              <a:t> </a:t>
            </a:r>
            <a:r>
              <a:rPr lang="nl-NL" b="1" dirty="0"/>
              <a:t>= Basale stofwisseling + Energie voor voedselverwerking (=10%)</a:t>
            </a:r>
          </a:p>
          <a:p>
            <a:endParaRPr lang="nl-NL" dirty="0"/>
          </a:p>
          <a:p>
            <a:r>
              <a:rPr lang="nl-NL" b="1" dirty="0"/>
              <a:t>Energiebehoefte = ruststofwisseling x PAL-waarde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23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Energiebehoefte berekening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355976" y="1700808"/>
            <a:ext cx="4038600" cy="4718304"/>
          </a:xfrm>
        </p:spPr>
        <p:txBody>
          <a:bodyPr/>
          <a:lstStyle/>
          <a:p>
            <a:r>
              <a:rPr lang="nl-NL" sz="1800" b="1" dirty="0" smtClean="0">
                <a:solidFill>
                  <a:srgbClr val="C00000"/>
                </a:solidFill>
              </a:rPr>
              <a:t>Basale stofwisseling		</a:t>
            </a:r>
          </a:p>
          <a:p>
            <a:pPr marL="0" indent="0">
              <a:buNone/>
            </a:pPr>
            <a:r>
              <a:rPr lang="nl-NL" sz="1800" dirty="0" smtClean="0"/>
              <a:t>72kg x 24= kcal =1728</a:t>
            </a:r>
          </a:p>
          <a:p>
            <a:r>
              <a:rPr lang="nl-NL" sz="1800" b="1" dirty="0" smtClean="0">
                <a:solidFill>
                  <a:srgbClr val="C00000"/>
                </a:solidFill>
              </a:rPr>
              <a:t>SDW 	10%</a:t>
            </a:r>
            <a:r>
              <a:rPr lang="nl-NL" sz="1800" dirty="0" smtClean="0"/>
              <a:t>=  173 kcal</a:t>
            </a:r>
            <a:endParaRPr lang="nl-NL" sz="1800" dirty="0"/>
          </a:p>
          <a:p>
            <a:r>
              <a:rPr lang="nl-NL" sz="1800" b="1" dirty="0" smtClean="0">
                <a:solidFill>
                  <a:srgbClr val="C00000"/>
                </a:solidFill>
              </a:rPr>
              <a:t>	</a:t>
            </a:r>
            <a:endParaRPr lang="nl-NL" sz="1800" b="1" dirty="0">
              <a:solidFill>
                <a:srgbClr val="C00000"/>
              </a:solidFill>
            </a:endParaRPr>
          </a:p>
          <a:p>
            <a:r>
              <a:rPr lang="nl-NL" sz="1800" b="1" dirty="0" smtClean="0">
                <a:solidFill>
                  <a:srgbClr val="C00000"/>
                </a:solidFill>
              </a:rPr>
              <a:t>Lichamelijke activiteit</a:t>
            </a:r>
          </a:p>
          <a:p>
            <a:r>
              <a:rPr lang="nl-NL" sz="1800" dirty="0" smtClean="0"/>
              <a:t>Ruststofwisseling x PAL-waarde 1,8</a:t>
            </a:r>
          </a:p>
          <a:p>
            <a:r>
              <a:rPr lang="nl-NL" sz="1800" dirty="0" smtClean="0"/>
              <a:t>1901 x 1,8 = </a:t>
            </a:r>
            <a:r>
              <a:rPr lang="nl-NL" sz="1800" b="1" dirty="0" smtClean="0"/>
              <a:t>3421 kcal per dag</a:t>
            </a:r>
          </a:p>
          <a:p>
            <a:endParaRPr lang="nl-NL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1628800"/>
            <a:ext cx="4121510" cy="49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3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Ramon Schoenmakers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Individueel: </a:t>
            </a:r>
          </a:p>
          <a:p>
            <a:pPr marL="0" indent="0">
              <a:buNone/>
            </a:pPr>
            <a:r>
              <a:rPr lang="nl-NL" dirty="0" smtClean="0"/>
              <a:t>-bereken energiebehoefte Ramon </a:t>
            </a:r>
          </a:p>
          <a:p>
            <a:pPr>
              <a:buFontTx/>
              <a:buChar char="-"/>
            </a:pPr>
            <a:r>
              <a:rPr lang="nl-NL" dirty="0" smtClean="0"/>
              <a:t>Geef Ramon een advies</a:t>
            </a:r>
          </a:p>
          <a:p>
            <a:r>
              <a:rPr lang="nl-NL" dirty="0" smtClean="0"/>
              <a:t>Bespreek je advies in je groepje</a:t>
            </a:r>
          </a:p>
          <a:p>
            <a:r>
              <a:rPr lang="nl-NL" dirty="0" smtClean="0"/>
              <a:t>Kom tot een gezamenlijk advies voor Ramon</a:t>
            </a: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469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09" y="404664"/>
            <a:ext cx="8229600" cy="990600"/>
          </a:xfrm>
        </p:spPr>
        <p:txBody>
          <a:bodyPr>
            <a:normAutofit/>
          </a:bodyPr>
          <a:lstStyle/>
          <a:p>
            <a:r>
              <a:rPr lang="nl-NL" dirty="0" smtClean="0"/>
              <a:t>Waarom Energiebehoefte belangrijk?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84" y="1268760"/>
            <a:ext cx="8915316" cy="3196952"/>
          </a:xfrm>
        </p:spPr>
        <p:txBody>
          <a:bodyPr>
            <a:normAutofit/>
          </a:bodyPr>
          <a:lstStyle/>
          <a:p>
            <a:r>
              <a:rPr lang="nl-NL" dirty="0"/>
              <a:t>De energiebalans bestaat uit twee delen. </a:t>
            </a:r>
            <a:endParaRPr lang="nl-NL" dirty="0" smtClean="0"/>
          </a:p>
          <a:p>
            <a:r>
              <a:rPr lang="nl-NL" dirty="0" smtClean="0"/>
              <a:t>1. energieverbruik / energiebehoefte. </a:t>
            </a:r>
          </a:p>
          <a:p>
            <a:r>
              <a:rPr lang="nl-NL" dirty="0" smtClean="0"/>
              <a:t>2. energie-inname</a:t>
            </a:r>
            <a:endParaRPr lang="nl-NL" dirty="0"/>
          </a:p>
          <a:p>
            <a:r>
              <a:rPr lang="nl-NL" dirty="0" smtClean="0"/>
              <a:t>Je valt af bij een n</a:t>
            </a:r>
            <a:r>
              <a:rPr lang="nl-NL" dirty="0" smtClean="0">
                <a:sym typeface="Wingdings" pitchFamily="2" charset="2"/>
              </a:rPr>
              <a:t>egatieve Energiebalans</a:t>
            </a:r>
            <a:endParaRPr lang="nl-NL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487836" cy="3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5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Factoren die Energiebehoefte beïnvloeden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1200"/>
            <a:ext cx="878497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1. </a:t>
            </a:r>
            <a:r>
              <a:rPr lang="nl-NL" sz="3200" dirty="0" err="1" smtClean="0"/>
              <a:t>Basaalmetabolisme</a:t>
            </a:r>
            <a:r>
              <a:rPr lang="nl-NL" sz="3200" dirty="0" smtClean="0"/>
              <a:t> of </a:t>
            </a:r>
            <a:r>
              <a:rPr lang="nl-NL" sz="3200" dirty="0" err="1" smtClean="0"/>
              <a:t>basaalstofwisseling</a:t>
            </a:r>
            <a:r>
              <a:rPr lang="nl-NL" sz="3200" dirty="0" smtClean="0"/>
              <a:t> </a:t>
            </a:r>
          </a:p>
          <a:p>
            <a:pPr marL="0" indent="0">
              <a:buNone/>
            </a:pPr>
            <a:r>
              <a:rPr lang="nl-NL" sz="3200" dirty="0" smtClean="0"/>
              <a:t>2. Energie voor voedselverwerking </a:t>
            </a:r>
          </a:p>
          <a:p>
            <a:pPr marL="0" indent="0">
              <a:buNone/>
            </a:pPr>
            <a:r>
              <a:rPr lang="nl-NL" sz="3200" dirty="0" smtClean="0"/>
              <a:t>3. Lichamelijke activiteit</a:t>
            </a:r>
          </a:p>
          <a:p>
            <a:pPr marL="274320" lvl="1" indent="0">
              <a:buNone/>
            </a:pPr>
            <a:endParaRPr lang="nl-NL" sz="3200" i="1" dirty="0"/>
          </a:p>
          <a:p>
            <a:pPr marL="0" indent="0">
              <a:buNone/>
            </a:pPr>
            <a:r>
              <a:rPr lang="nl-NL" sz="3200" dirty="0" smtClean="0"/>
              <a:t>+ 4. </a:t>
            </a:r>
            <a:r>
              <a:rPr lang="nl-NL" sz="3200" i="1" dirty="0" smtClean="0"/>
              <a:t>Omstandigheden die meer energie vereisen </a:t>
            </a:r>
            <a:r>
              <a:rPr lang="nl-NL" i="1" dirty="0" smtClean="0"/>
              <a:t>(bijv. </a:t>
            </a:r>
            <a:r>
              <a:rPr lang="nl-NL" i="1" dirty="0"/>
              <a:t>Groeispurt bij </a:t>
            </a:r>
            <a:r>
              <a:rPr lang="nl-NL" i="1" dirty="0" smtClean="0"/>
              <a:t>kinderen, Zwangerschap </a:t>
            </a:r>
            <a:r>
              <a:rPr lang="nl-NL" i="1" dirty="0"/>
              <a:t>en </a:t>
            </a:r>
            <a:r>
              <a:rPr lang="nl-NL" i="1" dirty="0" smtClean="0"/>
              <a:t>borstvoeding, Herstelperiode </a:t>
            </a:r>
            <a:r>
              <a:rPr lang="nl-NL" i="1" dirty="0"/>
              <a:t>na </a:t>
            </a:r>
            <a:r>
              <a:rPr lang="nl-NL" i="1" dirty="0" smtClean="0"/>
              <a:t>ziekte, Topsport)</a:t>
            </a:r>
          </a:p>
          <a:p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/>
              <a:t>Vraagt om positieve </a:t>
            </a:r>
            <a:r>
              <a:rPr lang="nl-NL" dirty="0" smtClean="0"/>
              <a:t>energiebalans (geen aandacht voor in deze les!)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2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1" y="1188204"/>
            <a:ext cx="8054408" cy="566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73008" cy="990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balans: 3 factoren bepalen Energieverbruik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* </a:t>
            </a:r>
            <a:r>
              <a:rPr lang="nl-NL" i="1" dirty="0" smtClean="0"/>
              <a:t>Wat is het verschil </a:t>
            </a:r>
            <a:r>
              <a:rPr lang="nl-NL" b="1" i="1" dirty="0"/>
              <a:t>tussen de spijsvertering en </a:t>
            </a:r>
            <a:r>
              <a:rPr lang="nl-NL" b="1" i="1" dirty="0" smtClean="0"/>
              <a:t>stofwisseling</a:t>
            </a:r>
            <a:r>
              <a:rPr lang="nl-NL" i="1" dirty="0" smtClean="0"/>
              <a:t>?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i="1" dirty="0"/>
          </a:p>
          <a:p>
            <a:r>
              <a:rPr lang="nl-NL" i="1" dirty="0" smtClean="0"/>
              <a:t>De </a:t>
            </a:r>
            <a:r>
              <a:rPr lang="nl-NL" i="1" dirty="0"/>
              <a:t>spijsvertering is de vertering van het voedsel – het fijnmaken van het eten dat we eten. </a:t>
            </a:r>
            <a:endParaRPr lang="nl-NL" i="1" dirty="0" smtClean="0"/>
          </a:p>
          <a:p>
            <a:endParaRPr lang="nl-NL" i="1" dirty="0"/>
          </a:p>
          <a:p>
            <a:r>
              <a:rPr lang="nl-NL" i="1" dirty="0" smtClean="0"/>
              <a:t>De stofwisseling (metabolisme) </a:t>
            </a:r>
            <a:r>
              <a:rPr lang="nl-NL" i="1" dirty="0"/>
              <a:t>vindt pas plaats ná de vertering.</a:t>
            </a:r>
            <a:br>
              <a:rPr lang="nl-NL" i="1" dirty="0"/>
            </a:br>
            <a:r>
              <a:rPr lang="nl-NL" i="1" dirty="0"/>
              <a:t>Bij de stofwisseling worden voedingsstoffen omgevormd tot andere stoffen. </a:t>
            </a:r>
          </a:p>
        </p:txBody>
      </p:sp>
    </p:spTree>
    <p:extLst>
      <p:ext uri="{BB962C8B-B14F-4D97-AF65-F5344CB8AC3E}">
        <p14:creationId xmlns:p14="http://schemas.microsoft.com/office/powerpoint/2010/main" val="1114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</a:t>
            </a:r>
            <a:r>
              <a:rPr lang="nl-NL" dirty="0" err="1" smtClean="0"/>
              <a:t>basaalstofwisseling</a:t>
            </a:r>
            <a:r>
              <a:rPr lang="nl-NL" dirty="0" smtClean="0"/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Energiegebruik in volkomen rust nodig voor ademhaling, hartslag en bloedsomloop.</a:t>
            </a:r>
          </a:p>
          <a:p>
            <a:r>
              <a:rPr lang="nl-NL" dirty="0" smtClean="0"/>
              <a:t>Ongeveer 2/3 van totale energiegebruik.</a:t>
            </a:r>
          </a:p>
          <a:p>
            <a:r>
              <a:rPr lang="nl-NL" dirty="0" smtClean="0"/>
              <a:t>Zonder lichamelijke activiteit en 12-14 uur na de laatste maaltijd bij een neutrale temperatuur van circa 25 °C.</a:t>
            </a:r>
          </a:p>
          <a:p>
            <a:r>
              <a:rPr lang="nl-NL" dirty="0" smtClean="0"/>
              <a:t>Spijsvertering* staat stil en stofwisseling* staat op laag niveau. </a:t>
            </a:r>
            <a:r>
              <a:rPr lang="nl-NL" i="1" dirty="0" smtClean="0"/>
              <a:t>(*Verschil?)</a:t>
            </a:r>
          </a:p>
          <a:p>
            <a:endParaRPr lang="nl-NL" dirty="0"/>
          </a:p>
          <a:p>
            <a:r>
              <a:rPr lang="nl-NL" b="1" u="sng" dirty="0" smtClean="0"/>
              <a:t>Ruststofwisseling</a:t>
            </a:r>
            <a:r>
              <a:rPr lang="nl-NL" dirty="0" smtClean="0"/>
              <a:t> wordt vaak als synoniem gebruikt voor de basale stofwisseling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Toch zijn  dit twee verschillende begrippen!</a:t>
            </a:r>
          </a:p>
          <a:p>
            <a:r>
              <a:rPr lang="nl-NL" dirty="0" smtClean="0"/>
              <a:t>Bij de ruststofwisseling is men </a:t>
            </a:r>
            <a:r>
              <a:rPr lang="nl-NL" u="sng" dirty="0" smtClean="0"/>
              <a:t>niet</a:t>
            </a:r>
            <a:r>
              <a:rPr lang="nl-NL" dirty="0" smtClean="0"/>
              <a:t> nuchter, en zit er dus voedsel in het maag darmkanaal wat energie kost.</a:t>
            </a:r>
          </a:p>
        </p:txBody>
      </p:sp>
    </p:spTree>
    <p:extLst>
      <p:ext uri="{BB962C8B-B14F-4D97-AF65-F5344CB8AC3E}">
        <p14:creationId xmlns:p14="http://schemas.microsoft.com/office/powerpoint/2010/main" val="42943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Basale stofwisseling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43" y="1317251"/>
            <a:ext cx="5024242" cy="453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1340768"/>
            <a:ext cx="4355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Afhankelijk van??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Leeftijd (groei /ontwikkelingsfase)</a:t>
            </a: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Geslacht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Gewicht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Lichaamssamenstelling!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Lichaamsoppervlak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Koorts /stress</a:t>
            </a:r>
          </a:p>
          <a:p>
            <a:r>
              <a:rPr lang="nl-NL" sz="3600" dirty="0" smtClean="0"/>
              <a:t>!</a:t>
            </a:r>
            <a:r>
              <a:rPr lang="nl-NL" sz="2400" dirty="0" smtClean="0"/>
              <a:t> Meest bepalend is:</a:t>
            </a:r>
          </a:p>
          <a:p>
            <a:r>
              <a:rPr lang="nl-NL" sz="2400" b="1" u="sng" dirty="0" smtClean="0"/>
              <a:t>De Vetvrije Massa</a:t>
            </a:r>
            <a:r>
              <a:rPr lang="nl-NL" sz="2400" dirty="0" smtClean="0"/>
              <a:t> = (lichaamsgewicht - </a:t>
            </a:r>
            <a:r>
              <a:rPr lang="nl-NL" sz="2400" dirty="0" err="1" smtClean="0"/>
              <a:t>vetmassa</a:t>
            </a:r>
            <a:r>
              <a:rPr lang="nl-NL" sz="2400" dirty="0" smtClean="0"/>
              <a:t>)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12723" y="602128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Vetvrije massa </a:t>
            </a:r>
            <a:r>
              <a:rPr lang="nl-NL" sz="2400" dirty="0" smtClean="0"/>
              <a:t>= actieve celmassa (spieren, botten, organen, lichaamsweefsel)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48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Basale </a:t>
            </a:r>
            <a:r>
              <a:rPr lang="nl-NL" dirty="0" smtClean="0"/>
              <a:t>stofwisseling berekenen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876800"/>
          </a:xfrm>
        </p:spPr>
        <p:txBody>
          <a:bodyPr>
            <a:normAutofit/>
          </a:bodyPr>
          <a:lstStyle/>
          <a:p>
            <a:r>
              <a:rPr lang="nl-NL" dirty="0" smtClean="0"/>
              <a:t>Er zijn diverse methodes en formules.</a:t>
            </a:r>
          </a:p>
          <a:p>
            <a:r>
              <a:rPr lang="nl-NL" i="1" dirty="0" smtClean="0"/>
              <a:t>Dure tijdrovende methodes </a:t>
            </a:r>
            <a:r>
              <a:rPr lang="nl-NL" i="1" dirty="0" smtClean="0">
                <a:sym typeface="Wingdings" pitchFamily="2" charset="2"/>
              </a:rPr>
              <a:t> d</a:t>
            </a:r>
            <a:r>
              <a:rPr lang="nl-NL" i="1" dirty="0" smtClean="0"/>
              <a:t>e geproduceerde warmte of zuurstofverbruik per etmaal analyseren.</a:t>
            </a:r>
          </a:p>
          <a:p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Daarnaast zeer eenvoudige en bruikbare formule: </a:t>
            </a:r>
            <a:endParaRPr lang="nl-NL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Basaal </a:t>
            </a:r>
            <a:r>
              <a:rPr lang="nl-NL" sz="2800" dirty="0"/>
              <a:t>stofwisseling = 24 x kg </a:t>
            </a:r>
            <a:r>
              <a:rPr lang="nl-NL" sz="2800" dirty="0" smtClean="0"/>
              <a:t>Vetvrijemassa*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dirty="0" smtClean="0"/>
              <a:t>*Vetvrijemassa </a:t>
            </a:r>
            <a:r>
              <a:rPr lang="nl-NL" sz="2800" dirty="0"/>
              <a:t>= (lichaamsgewicht - </a:t>
            </a:r>
            <a:r>
              <a:rPr lang="nl-NL" sz="2800" dirty="0" err="1"/>
              <a:t>vetmassa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r>
              <a:rPr lang="nl-NL" sz="2800" dirty="0" smtClean="0"/>
              <a:t>=meest verantwoordelijk voor </a:t>
            </a:r>
            <a:r>
              <a:rPr lang="nl-NL" sz="2800" dirty="0" err="1" smtClean="0"/>
              <a:t>basaalstofwisseling</a:t>
            </a:r>
            <a:endParaRPr lang="nl-NL" sz="2800" dirty="0" smtClean="0"/>
          </a:p>
          <a:p>
            <a:pPr marL="0" indent="0">
              <a:buNone/>
            </a:pPr>
            <a:endParaRPr lang="nl-NL" sz="2800" i="1" dirty="0"/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449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 Energie voor voedselverwerking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r>
              <a:rPr lang="nl-NL" dirty="0" smtClean="0"/>
              <a:t>De afbraak van voedingstoffen kost energie.</a:t>
            </a:r>
          </a:p>
          <a:p>
            <a:r>
              <a:rPr lang="nl-NL" dirty="0" smtClean="0"/>
              <a:t>De </a:t>
            </a:r>
            <a:r>
              <a:rPr lang="nl-NL" dirty="0" smtClean="0"/>
              <a:t>gemiddelde voeding in Nederland verhoogt </a:t>
            </a:r>
            <a:r>
              <a:rPr lang="nl-NL" u="sng" dirty="0" smtClean="0"/>
              <a:t>de basale stofwisseling met </a:t>
            </a:r>
            <a:r>
              <a:rPr lang="nl-NL" b="1" u="sng" dirty="0" smtClean="0"/>
              <a:t>10%</a:t>
            </a:r>
            <a:endParaRPr lang="nl-NL" b="1" u="sng" dirty="0"/>
          </a:p>
          <a:p>
            <a:pPr marL="0" indent="0">
              <a:buNone/>
            </a:pPr>
            <a:endParaRPr lang="nl-NL" b="1" u="sng" dirty="0" smtClean="0"/>
          </a:p>
          <a:p>
            <a:pPr marL="0" indent="0">
              <a:buNone/>
            </a:pPr>
            <a:r>
              <a:rPr lang="nl-NL" b="1" u="sng" dirty="0" smtClean="0"/>
              <a:t>RUSTSTOFWISSELING</a:t>
            </a:r>
            <a:r>
              <a:rPr lang="nl-NL" b="1" dirty="0" smtClean="0"/>
              <a:t> </a:t>
            </a:r>
            <a:r>
              <a:rPr lang="nl-NL" b="1" dirty="0" smtClean="0"/>
              <a:t>= Basale stofwisseling + Energie voor voedselverwerking (=10%)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570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589</Words>
  <Application>Microsoft Office PowerPoint</Application>
  <PresentationFormat>Diavoorstelling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Helderheid</vt:lpstr>
      <vt:lpstr>Eetadvies</vt:lpstr>
      <vt:lpstr>Waarom Energiebehoefte belangrijk? </vt:lpstr>
      <vt:lpstr>Factoren die Energiebehoefte beïnvloeden</vt:lpstr>
      <vt:lpstr>De balans: 3 factoren bepalen Energieverbruik</vt:lpstr>
      <vt:lpstr>* Wat is het verschil tussen de spijsvertering en stofwisseling?</vt:lpstr>
      <vt:lpstr>1. basaalstofwisseling  </vt:lpstr>
      <vt:lpstr>1. Basale stofwisseling </vt:lpstr>
      <vt:lpstr>1. Basale stofwisseling berekenen</vt:lpstr>
      <vt:lpstr>2. Energie voor voedselverwerking  </vt:lpstr>
      <vt:lpstr>3. Lichamelijke activiteit </vt:lpstr>
      <vt:lpstr>PAL-waarden =physical activity level</vt:lpstr>
      <vt:lpstr>3. Lichamelijke activiteit (extra info) </vt:lpstr>
      <vt:lpstr>Samenvatting:  Berekenen totale Energiebehoefte</vt:lpstr>
      <vt:lpstr>Voorbeeld Energiebehoefte berekening</vt:lpstr>
      <vt:lpstr>Casus Ramon Schoenmakers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Eetadvies</dc:title>
  <dc:creator>Ilse Theuws</dc:creator>
  <cp:lastModifiedBy>Merel Verhofstadt</cp:lastModifiedBy>
  <cp:revision>127</cp:revision>
  <dcterms:created xsi:type="dcterms:W3CDTF">2012-09-11T08:59:36Z</dcterms:created>
  <dcterms:modified xsi:type="dcterms:W3CDTF">2016-10-07T10:31:58Z</dcterms:modified>
</cp:coreProperties>
</file>